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59" r:id="rId15"/>
    <p:sldId id="264" r:id="rId16"/>
    <p:sldId id="265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60" r:id="rId26"/>
    <p:sldId id="266" r:id="rId27"/>
    <p:sldId id="267" r:id="rId28"/>
    <p:sldId id="281" r:id="rId29"/>
    <p:sldId id="268" r:id="rId30"/>
    <p:sldId id="261" r:id="rId31"/>
    <p:sldId id="271" r:id="rId32"/>
    <p:sldId id="272" r:id="rId33"/>
    <p:sldId id="290" r:id="rId34"/>
    <p:sldId id="291" r:id="rId35"/>
    <p:sldId id="292" r:id="rId36"/>
    <p:sldId id="293" r:id="rId37"/>
    <p:sldId id="26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76F1A-D260-40BF-9332-D7B78EB43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CC6B00-EBAF-4708-B47C-697C0823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A37CB-C804-47BA-9021-775AF9BE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9E1A3-9395-45E5-A81D-D76E96F1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EACDD-2128-46BB-8DF3-D3883F40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6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3FF9B-243E-489E-862E-67A57525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8F289-87E6-4DC6-8A67-F47B173C4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B60910-2F12-4B8A-80E2-4D631F76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C0FFB5-1F54-4152-8549-4C7DC0D3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297E0-E0BC-439D-AE44-AC9CD1C9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2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6C9C31-94BF-4495-A8B8-0EBA7471C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A79ADE-8391-4DC1-AFDC-D6DAFA0A4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6FB58-A4AE-482A-B71D-15742DF9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7CC72-E563-46E7-993E-3398515B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46D44-8281-4B18-83DD-840C1601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0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6BCA5-15C2-4A87-AD1B-6323F498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9428F-3020-4BAA-A07D-9C13508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E23C2-2851-4DE6-9391-2E3B6BEB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587F6-8D3A-427B-8894-8763F48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D13F-77AA-4022-8F6E-DD46B905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A93FD-BD44-4139-A0A8-2889013E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5DB61-94E4-4CDC-883F-821BC4488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3D989-BEAE-4C16-976E-25521EFD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3EEDD-50CD-4243-A9C8-6B96B320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33B15-608E-423C-9693-75363A9B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08934-76F0-45CF-936D-04691A71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F39C0-2FE1-43E5-83C5-2A2CE21F5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F84B89-38B7-4802-B30A-C40E40BEC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615E9A-C71B-4F72-8B9B-73E33305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AC63A-C4E6-432F-AEA0-48C75904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1C386-CA87-4826-888F-3711FB71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8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BA344-3902-42CF-86BD-0E55A649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58D06-87B3-47E8-B33F-D89527D1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870D6-1D42-4A11-832A-F9C12B567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AB0C5A-6936-484D-ACB1-47E2B5F31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1D3FE-4501-4E43-AF72-7CFF317C8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67F3D-EDC3-4FF6-B9E0-33F15B89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360037-4A6A-4DB1-B6C2-1B117BB6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03D060-3938-4C5D-939B-4BDF412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0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7CA8-C92C-4ACE-A27C-5FD87BE8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4FB43-A1E9-4439-94A3-0A1A422F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A7ACCE-D34E-4073-8185-5F7FE890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EB34F1-4C9F-4520-AF5F-EC24913C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2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484CA3-F082-4035-BB80-676E9E7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546481-AB99-4CA3-86A2-B77FE5CC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F02741-A013-46C9-B9FF-9EA64E37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7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CCA29-265A-4C4D-8694-75C25561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2A7F-C545-4B3C-BB4D-2BCFBC76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0352DD-D9E1-4C4F-B574-EDA1C5B0E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A596B-30FD-4879-AD01-C3C202CD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571CB-0C3B-4A61-A25B-6FFF0763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7933E-4183-4EA7-8413-D5E0F07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43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9BA9A-7F63-4380-91F5-0ACF1106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2BCAB7-8055-49BF-A50B-9DCE56F80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E3BEB-98A3-4048-8FCC-ACE07E10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E2562-BEB8-45D3-A2D9-E7509980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E65069-1620-4E6A-9998-5EB49DF3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CF5D0A-6E6A-48C8-B986-855CB3B1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C68647-4C6A-4BE0-94D0-DDCC6F69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25C34-6890-491E-955F-4AD050C7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CD5B2-49BA-4954-9793-C4B881DCC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9DE8-E4A6-4B60-8B73-765836F93B8F}" type="datetimeFigureOut">
              <a:rPr lang="zh-CN" altLang="en-US" smtClean="0"/>
              <a:t>2019/9/5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717BE-6DC0-40CD-9904-7271EE3B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CD93F-AE21-40A2-BC3C-E8B912B4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8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scoco.org/explore/" TargetMode="External"/><Relationship Id="rId2" Type="http://schemas.openxmlformats.org/officeDocument/2006/relationships/hyperlink" Target="http://host.robots.ox.ac.uk/pascal/VOC/voc201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hyperlink" Target="https://arxiv.org/abs/1511.0712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rxiv.org/abs/1511.071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arxiv.org/abs/1703.06870v3" TargetMode="External"/><Relationship Id="rId4" Type="http://schemas.openxmlformats.org/officeDocument/2006/relationships/hyperlink" Target="https://arxiv.org/abs/1511.071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1F08E-DF7B-4872-BFBF-A359DD50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550" y="1376363"/>
            <a:ext cx="11518900" cy="2387600"/>
          </a:xfrm>
        </p:spPr>
        <p:txBody>
          <a:bodyPr/>
          <a:lstStyle/>
          <a:p>
            <a:r>
              <a:rPr lang="zh-CN" altLang="en-US" dirty="0"/>
              <a:t>卫星图像船舶识别第三个汇报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01D491-F050-4053-9281-AB597EBB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0338"/>
            <a:ext cx="9144000" cy="1655762"/>
          </a:xfrm>
        </p:spPr>
        <p:txBody>
          <a:bodyPr/>
          <a:lstStyle/>
          <a:p>
            <a:r>
              <a:rPr lang="en-US" altLang="zh-CN" dirty="0"/>
              <a:t>2019/09/06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20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49C5D35F-E0D2-4A27-8FBC-71559681B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6" y="2270182"/>
            <a:ext cx="4852120" cy="2956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AA951-1815-4A30-AB2C-5B924522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2173310"/>
            <a:ext cx="4992237" cy="3150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FD90-7176-4E78-BF66-6811C0C3EAF4}"/>
              </a:ext>
            </a:extLst>
          </p:cNvPr>
          <p:cNvSpPr txBox="1"/>
          <p:nvPr/>
        </p:nvSpPr>
        <p:spPr>
          <a:xfrm>
            <a:off x="1621698" y="5575417"/>
            <a:ext cx="7497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负样本数目远大于正样本数目（</a:t>
            </a:r>
            <a:r>
              <a:rPr lang="en-US" altLang="zh-CN" sz="2400" dirty="0"/>
              <a:t>42556 vs 150000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单船和双船模型占据了大部分的样本空间（</a:t>
            </a:r>
            <a:r>
              <a:rPr lang="en-US" altLang="zh-CN" sz="2400" dirty="0"/>
              <a:t>51.94%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9265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744B4EFD-D146-4F13-B371-8CAF8ACB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514491-C341-4838-A302-4796A0C1ACC8}"/>
              </a:ext>
            </a:extLst>
          </p:cNvPr>
          <p:cNvSpPr txBox="1"/>
          <p:nvPr/>
        </p:nvSpPr>
        <p:spPr>
          <a:xfrm>
            <a:off x="4772561" y="16906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60559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D865BFD-5662-4D0C-BEED-397F6E08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9DDD1-D31D-4AB2-AEAE-03A786195BDB}"/>
              </a:ext>
            </a:extLst>
          </p:cNvPr>
          <p:cNvSpPr txBox="1"/>
          <p:nvPr/>
        </p:nvSpPr>
        <p:spPr>
          <a:xfrm>
            <a:off x="4464784" y="169068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标签区域颜色特征分布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200225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0CF11-ADD5-4DFE-A617-AACDFD7D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030"/>
            <a:ext cx="7429854" cy="4832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D30DD0-CBE2-4F12-9C94-18BCF949F822}"/>
              </a:ext>
            </a:extLst>
          </p:cNvPr>
          <p:cNvSpPr txBox="1"/>
          <p:nvPr/>
        </p:nvSpPr>
        <p:spPr>
          <a:xfrm>
            <a:off x="8815526" y="301350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指导书准备中</a:t>
            </a:r>
            <a:endParaRPr lang="en-US" altLang="zh-CN" sz="2400" dirty="0"/>
          </a:p>
          <a:p>
            <a:pPr algn="ctr"/>
            <a:r>
              <a:rPr lang="zh-CN" altLang="en-US" sz="2400" dirty="0"/>
              <a:t>与最终报告并行完成</a:t>
            </a:r>
          </a:p>
        </p:txBody>
      </p:sp>
    </p:spTree>
    <p:extLst>
      <p:ext uri="{BB962C8B-B14F-4D97-AF65-F5344CB8AC3E}">
        <p14:creationId xmlns:p14="http://schemas.microsoft.com/office/powerpoint/2010/main" val="396666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一些尝试</a:t>
            </a:r>
          </a:p>
        </p:txBody>
      </p:sp>
    </p:spTree>
    <p:extLst>
      <p:ext uri="{BB962C8B-B14F-4D97-AF65-F5344CB8AC3E}">
        <p14:creationId xmlns:p14="http://schemas.microsoft.com/office/powerpoint/2010/main" val="131907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9F2CE-124B-4FDE-9735-FF633FBD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D6D3D-847F-4BA3-9A8D-98164902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79" y="1529821"/>
            <a:ext cx="3328988" cy="4405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05FB2-EEE0-4CF9-B422-68D78065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483995"/>
            <a:ext cx="3511550" cy="44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FD92-C56F-4734-8337-15ADCE3E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8F5BE-3B6C-4C14-99A9-F9CB9638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altLang="zh-CN" dirty="0"/>
              <a:t>VOC2012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http://host.robots.ox.ac.uk/pascal/VOC/voc2012/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MSCOCO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http://mscoco.org/explore/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9AF6B-B380-4BA6-9263-E51E69E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125412"/>
            <a:ext cx="7886700" cy="2427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D6DD8F-22DD-4537-A0A0-487E85D5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88" y="2506661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587E-603A-476C-B9C2-DD94D28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</p:spPr>
            <p:txBody>
              <a:bodyPr/>
              <a:lstStyle/>
              <a:p>
                <a:r>
                  <a:rPr lang="zh-CN" altLang="en-US" dirty="0"/>
                  <a:t>模型评价指标：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(0.75)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𝐷𝐼𝐶𝐸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(0.71) 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𝑉𝑂𝐸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|+|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……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  <a:blipFill>
                <a:blip r:embed="rId2"/>
                <a:stretch>
                  <a:fillRect l="-2769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E59115D-C07C-4435-B95A-99DE5B65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640137"/>
            <a:ext cx="4673600" cy="350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71A9B-025E-4F21-9415-FAB3F1FA2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112"/>
            <a:ext cx="48387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9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53318E-AC2F-4B27-B501-37D45FB9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45"/>
            <a:ext cx="12192000" cy="59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3AF562-92C6-4A3F-AFE3-E2236C120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65508"/>
            <a:ext cx="7619047" cy="4126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1768B5-2F85-49C2-8AF6-8083E072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23" y="1542256"/>
            <a:ext cx="3276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F48B3-C3C8-41C2-893E-8289ACC1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2168CC-70AE-48AC-8E9F-AF022F3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一些工作</a:t>
            </a:r>
            <a:endParaRPr lang="en-US" altLang="zh-CN" dirty="0"/>
          </a:p>
          <a:p>
            <a:r>
              <a:rPr lang="zh-CN" altLang="en-US" dirty="0"/>
              <a:t>一些尝试</a:t>
            </a:r>
            <a:endParaRPr lang="en-US" altLang="zh-CN" dirty="0"/>
          </a:p>
          <a:p>
            <a:r>
              <a:rPr lang="zh-CN" altLang="en-US" dirty="0"/>
              <a:t>一些成果</a:t>
            </a:r>
            <a:endParaRPr lang="en-US" altLang="zh-CN" dirty="0"/>
          </a:p>
          <a:p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35881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/>
              <a:t>U-Net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E90088-4ACC-4FD0-920D-1423F349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44BFB9-95CE-441C-8331-B0BA15BE4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1614487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8BF01-5A35-405D-85AE-F4F6D4A4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2319337"/>
            <a:ext cx="4543425" cy="2219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577CD7-0612-436C-8163-11236128B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035" y="5600699"/>
            <a:ext cx="4810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7" name="标注: 上箭头 6">
            <a:extLst>
              <a:ext uri="{FF2B5EF4-FFF2-40B4-BE49-F238E27FC236}">
                <a16:creationId xmlns:a16="http://schemas.microsoft.com/office/drawing/2014/main" id="{460D8163-B89F-42D9-A06C-B6A24AFBA8D5}"/>
              </a:ext>
            </a:extLst>
          </p:cNvPr>
          <p:cNvSpPr/>
          <p:nvPr/>
        </p:nvSpPr>
        <p:spPr>
          <a:xfrm>
            <a:off x="8947150" y="4043362"/>
            <a:ext cx="2489200" cy="191134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 err="1"/>
              <a:t>Kaiming</a:t>
            </a:r>
            <a:r>
              <a:rPr lang="en-US" altLang="zh-CN" dirty="0"/>
              <a:t> He</a:t>
            </a:r>
            <a:r>
              <a:rPr lang="zh-CN" altLang="en-US" dirty="0"/>
              <a:t>提出</a:t>
            </a:r>
            <a:r>
              <a:rPr lang="en-US" altLang="zh-CN" b="1" dirty="0">
                <a:hlinkClick r:id="rId5"/>
              </a:rPr>
              <a:t>Mask R-CNN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1FCC38-DC69-48ED-9963-FE8F15D85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814387"/>
            <a:ext cx="7229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F981-F4B2-4A04-B188-0611CDB8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D1D658-E5D4-4353-9FF8-0B231A63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1549400"/>
            <a:ext cx="2349500" cy="2349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51A100-A08F-4C37-B419-38401857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3898900"/>
            <a:ext cx="2349500" cy="2349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FB2BB2-1C0E-4E94-84F7-A6794A918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1" y="1408169"/>
            <a:ext cx="2476498" cy="24907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BD28FB-3217-439B-919D-9DC3565EE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73" y="1422211"/>
            <a:ext cx="2361809" cy="23663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6AAC2-3A52-4321-8A10-65D4B8684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89" y="3998635"/>
            <a:ext cx="2409930" cy="2405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371BA7-4FD4-4202-B006-8508D6EC5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73" y="4011068"/>
            <a:ext cx="2361809" cy="23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一些成果</a:t>
            </a:r>
          </a:p>
        </p:txBody>
      </p:sp>
    </p:spTree>
    <p:extLst>
      <p:ext uri="{BB962C8B-B14F-4D97-AF65-F5344CB8AC3E}">
        <p14:creationId xmlns:p14="http://schemas.microsoft.com/office/powerpoint/2010/main" val="2675088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最初的</a:t>
            </a:r>
            <a:r>
              <a:rPr lang="en-US" altLang="zh-CN" dirty="0" err="1"/>
              <a:t>rle</a:t>
            </a:r>
            <a:r>
              <a:rPr lang="zh-CN" altLang="en-US" dirty="0"/>
              <a:t>解码部分是遍历修改每一个掩码像素，改进后方法为遍历修改每一行掩码部分。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14120" y="2784475"/>
            <a:ext cx="3884295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将所有像素点计算出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rle in rles: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index in range(rle[1]):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masks.append(rle[0]+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index)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依次修改像素点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 in range(width):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for j in range(height):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image[i][j] in masks: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image[i][j]=1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else: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image[i][j]=0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3035" y="3399790"/>
            <a:ext cx="485076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计算出所有开始点与结束点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starts, ends=rles[:,[0]],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rles[:,[0]]+rles[:,[1]]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image=np.zeros(shape=(width*height))</a:t>
            </a: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修改每一个区间的像素点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s,e in zip(starts,ends):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image[s:e]=1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image=image.reshape((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width,height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7" name="右箭头 6"/>
          <p:cNvSpPr/>
          <p:nvPr/>
        </p:nvSpPr>
        <p:spPr>
          <a:xfrm>
            <a:off x="4663440" y="4049395"/>
            <a:ext cx="1657985" cy="946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参数调优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1965" cy="4318000"/>
          </a:xfrm>
        </p:spPr>
        <p:txBody>
          <a:bodyPr/>
          <a:lstStyle/>
          <a:p>
            <a:r>
              <a:rPr lang="en-US" altLang="zh-CN" dirty="0"/>
              <a:t>1). </a:t>
            </a:r>
            <a:r>
              <a:rPr lang="zh-CN" altLang="en-US" dirty="0"/>
              <a:t>选择轮数（对全部数据训练的轮数）</a:t>
            </a:r>
          </a:p>
          <a:p>
            <a:r>
              <a:rPr lang="en-US" altLang="zh-CN" dirty="0"/>
              <a:t>2). </a:t>
            </a:r>
            <a:r>
              <a:rPr lang="zh-CN" altLang="en-US" dirty="0"/>
              <a:t>选择次数（一轮中训练的次数）</a:t>
            </a:r>
          </a:p>
          <a:p>
            <a:r>
              <a:rPr lang="en-US" altLang="zh-CN" dirty="0"/>
              <a:t>3). </a:t>
            </a:r>
            <a:r>
              <a:rPr lang="zh-CN" altLang="en-US" dirty="0"/>
              <a:t>选择个数（一次训练的样本数）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轮数初始为</a:t>
            </a:r>
            <a:r>
              <a:rPr lang="en-US" altLang="zh-CN" dirty="0"/>
              <a:t>10</a:t>
            </a:r>
            <a:r>
              <a:rPr lang="zh-CN" altLang="en-US" dirty="0"/>
              <a:t>，次数初始为</a:t>
            </a:r>
            <a:r>
              <a:rPr lang="en-US" altLang="zh-CN" dirty="0"/>
              <a:t>32</a:t>
            </a:r>
            <a:r>
              <a:rPr lang="zh-CN" altLang="en-US" dirty="0"/>
              <a:t>，个数初始为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个数</a:t>
            </a:r>
            <a:r>
              <a:rPr lang="zh-CN" altLang="en-US" dirty="0"/>
              <a:t>：由于</a:t>
            </a:r>
            <a:r>
              <a:rPr lang="en-US" altLang="zh-CN" dirty="0"/>
              <a:t>16</a:t>
            </a:r>
            <a:r>
              <a:rPr lang="zh-CN" altLang="en-US" dirty="0"/>
              <a:t>张图片内存过大，而</a:t>
            </a:r>
            <a:r>
              <a:rPr lang="en-US" altLang="zh-CN" dirty="0"/>
              <a:t>2</a:t>
            </a:r>
            <a:r>
              <a:rPr lang="zh-CN" altLang="en-US" dirty="0"/>
              <a:t>张图片效果较差，所以设置为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次数：次数</a:t>
            </a:r>
            <a:r>
              <a:rPr lang="en-US" altLang="zh-CN" dirty="0"/>
              <a:t>=</a:t>
            </a:r>
            <a:r>
              <a:rPr lang="zh-CN" altLang="en-US" dirty="0"/>
              <a:t>样本数</a:t>
            </a:r>
            <a:r>
              <a:rPr lang="en-US" altLang="zh-CN" dirty="0"/>
              <a:t>/</a:t>
            </a:r>
            <a:r>
              <a:rPr lang="zh-CN" altLang="en-US" dirty="0"/>
              <a:t>个数。</a:t>
            </a:r>
          </a:p>
          <a:p>
            <a:pPr marL="0" indent="0">
              <a:buNone/>
            </a:pPr>
            <a:r>
              <a:rPr lang="zh-CN" altLang="en-US" dirty="0"/>
              <a:t>轮数：由</a:t>
            </a:r>
            <a:r>
              <a:rPr lang="en-US" altLang="zh-CN" dirty="0"/>
              <a:t>loss</a:t>
            </a:r>
            <a:r>
              <a:rPr lang="zh-CN" altLang="en-US" dirty="0"/>
              <a:t>图像所得，设置为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29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65" y="939800"/>
            <a:ext cx="609600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00774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假阳性问题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假阳性结果是指将阴性涂片错误判读为阳性，即将无船图像识别为有船图像。</a:t>
            </a:r>
          </a:p>
          <a:p>
            <a:r>
              <a:rPr lang="zh-CN" altLang="en-US" dirty="0"/>
              <a:t>原因：训练样本中无船图像过少，导致无船图像特征识别不足。</a:t>
            </a:r>
          </a:p>
          <a:p>
            <a:r>
              <a:rPr lang="zh-CN" altLang="en-US" dirty="0"/>
              <a:t>解决方法：添加更多的无船图像样本。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55" y="4333240"/>
            <a:ext cx="2075180" cy="207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365" y="4366895"/>
            <a:ext cx="2045335" cy="2045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75" y="4303395"/>
            <a:ext cx="2108835" cy="21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一些工作</a:t>
            </a:r>
          </a:p>
        </p:txBody>
      </p:sp>
    </p:spTree>
    <p:extLst>
      <p:ext uri="{BB962C8B-B14F-4D97-AF65-F5344CB8AC3E}">
        <p14:creationId xmlns:p14="http://schemas.microsoft.com/office/powerpoint/2010/main" val="227938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208095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    地理信息系统</a:t>
            </a:r>
          </a:p>
          <a:p>
            <a:r>
              <a:rPr lang="zh-CN" altLang="en-US" dirty="0"/>
              <a:t>    无人车驾驶</a:t>
            </a:r>
          </a:p>
          <a:p>
            <a:r>
              <a:rPr lang="zh-CN" altLang="en-US" dirty="0"/>
              <a:t>    医疗影像分析</a:t>
            </a:r>
          </a:p>
          <a:p>
            <a:r>
              <a:rPr lang="zh-CN" altLang="en-US" dirty="0"/>
              <a:t>    面部分割</a:t>
            </a:r>
          </a:p>
          <a:p>
            <a:r>
              <a:rPr lang="zh-CN" altLang="en-US" dirty="0"/>
              <a:t>    其他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无人车驾驶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66135" cy="4351655"/>
          </a:xfrm>
        </p:spPr>
        <p:txBody>
          <a:bodyPr/>
          <a:lstStyle/>
          <a:p>
            <a:r>
              <a:rPr lang="zh-CN" altLang="en-US" sz="2200"/>
              <a:t>无人车驾驶：语义分割也是无人车驾驶的核心算法技术，车载摄像头，或者激光雷达探查到图像后输入到神经网络中，后台计算机可以自动将图像分割归类，以避让行人和车辆等障碍</a:t>
            </a:r>
            <a:r>
              <a:rPr lang="zh-CN" altLang="en-US"/>
              <a:t>。 </a:t>
            </a: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65" y="2214880"/>
            <a:ext cx="675894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面部分割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470"/>
            <a:ext cx="3558540" cy="4321810"/>
          </a:xfrm>
        </p:spPr>
        <p:txBody>
          <a:bodyPr>
            <a:normAutofit fontScale="87500" lnSpcReduction="20000"/>
          </a:bodyPr>
          <a:lstStyle/>
          <a:p>
            <a:pPr fontAlgn="auto">
              <a:lnSpc>
                <a:spcPct val="100000"/>
              </a:lnSpc>
            </a:pPr>
            <a:r>
              <a:rPr lang="zh-CN" altLang="en-US"/>
              <a:t>面部的语义分割通常涉及诸如皮肤、头发、眼睛、鼻子、嘴巴和背景等的分类。面部分割在计算机视觉的许多面部应用中是有用的，例如性别、表情、年龄和种族的估计。影响人脸分割数据集和模型开发的显著因素是光照条件、面部表情、面部朝向、遮挡和图像分辨率的变化等。</a:t>
            </a: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539875"/>
            <a:ext cx="6090285" cy="36436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地理信息系统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0"/>
            <a:ext cx="3895090" cy="4596130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200"/>
              <a:t>地理信息系统：可以通过训练神经网络让机器输入卫星遥感影像，自动识别道路，河流，庄稼，建筑物等，并且对图像中每个像素进行标注。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5" y="1581150"/>
            <a:ext cx="556641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医疗影像分析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945"/>
            <a:ext cx="3192780" cy="4331335"/>
          </a:xfrm>
        </p:spPr>
        <p:txBody>
          <a:bodyPr/>
          <a:lstStyle/>
          <a:p>
            <a:r>
              <a:rPr lang="zh-CN" altLang="en-US" sz="2200"/>
              <a:t>医疗影像分析:随着人工智能的崛起，将神经网络与医疗诊断结合也成为研究热点，智能医疗研究逐渐成熟。在智能医疗领域，语义分割主要应用有肿瘤图像分割，龋齿诊断等</a:t>
            </a:r>
            <a:r>
              <a:rPr lang="zh-CN" altLang="en-US"/>
              <a:t>。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65" y="1845945"/>
            <a:ext cx="675894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5114D5A3-8E46-442A-800F-79FC2DAF5158}"/>
              </a:ext>
            </a:extLst>
          </p:cNvPr>
          <p:cNvSpPr>
            <a:spLocks noChangeAspect="1"/>
          </p:cNvSpPr>
          <p:nvPr/>
        </p:nvSpPr>
        <p:spPr>
          <a:xfrm>
            <a:off x="8016849" y="1603858"/>
            <a:ext cx="2447467" cy="8342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探索性数据分析（</a:t>
            </a:r>
            <a:r>
              <a:rPr lang="en-US" altLang="zh-CN" sz="2400" dirty="0">
                <a:solidFill>
                  <a:schemeClr val="tx1"/>
                </a:solidFill>
              </a:rPr>
              <a:t>EDA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213DC1A-E563-4B21-A6E9-5DAF743ACC8E}"/>
              </a:ext>
            </a:extLst>
          </p:cNvPr>
          <p:cNvSpPr>
            <a:spLocks noChangeAspect="1"/>
          </p:cNvSpPr>
          <p:nvPr/>
        </p:nvSpPr>
        <p:spPr>
          <a:xfrm>
            <a:off x="8016316" y="2854899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模型选择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8F6C546-B918-42C5-87FF-244EB0E77079}"/>
              </a:ext>
            </a:extLst>
          </p:cNvPr>
          <p:cNvSpPr>
            <a:spLocks noChangeAspect="1"/>
          </p:cNvSpPr>
          <p:nvPr/>
        </p:nvSpPr>
        <p:spPr>
          <a:xfrm>
            <a:off x="8016316" y="351851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78B9E-233E-454C-8155-B4D41E99FD0E}"/>
              </a:ext>
            </a:extLst>
          </p:cNvPr>
          <p:cNvSpPr>
            <a:spLocks noChangeAspect="1"/>
          </p:cNvSpPr>
          <p:nvPr/>
        </p:nvSpPr>
        <p:spPr>
          <a:xfrm>
            <a:off x="8016316" y="4106906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数据处理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D1305D0-EFC0-40B0-BE0B-9C707873D056}"/>
              </a:ext>
            </a:extLst>
          </p:cNvPr>
          <p:cNvSpPr>
            <a:spLocks noChangeAspect="1"/>
          </p:cNvSpPr>
          <p:nvPr/>
        </p:nvSpPr>
        <p:spPr>
          <a:xfrm>
            <a:off x="8016316" y="5358913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模型搭建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AF34D1-3CCE-4F4E-AE93-615D706CDFB8}"/>
              </a:ext>
            </a:extLst>
          </p:cNvPr>
          <p:cNvSpPr/>
          <p:nvPr/>
        </p:nvSpPr>
        <p:spPr>
          <a:xfrm>
            <a:off x="2155148" y="1187050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参数调优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943359-FC34-4616-A97F-90DE07C17310}"/>
              </a:ext>
            </a:extLst>
          </p:cNvPr>
          <p:cNvSpPr/>
          <p:nvPr/>
        </p:nvSpPr>
        <p:spPr>
          <a:xfrm>
            <a:off x="353203" y="406807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模型评估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75E9BA5-636D-49A7-AC31-FBE35058A618}"/>
              </a:ext>
            </a:extLst>
          </p:cNvPr>
          <p:cNvSpPr/>
          <p:nvPr/>
        </p:nvSpPr>
        <p:spPr>
          <a:xfrm>
            <a:off x="4102338" y="410579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样本训练</a:t>
            </a:r>
          </a:p>
        </p:txBody>
      </p:sp>
      <p:pic>
        <p:nvPicPr>
          <p:cNvPr id="18" name="图形 17" descr="回收标志">
            <a:extLst>
              <a:ext uri="{FF2B5EF4-FFF2-40B4-BE49-F238E27FC236}">
                <a16:creationId xmlns:a16="http://schemas.microsoft.com/office/drawing/2014/main" id="{2E82D98F-DDA7-44CB-9F32-4442E10F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069" y="2020975"/>
            <a:ext cx="2310159" cy="2310159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9B105038-B0BB-4913-B4F8-AA718BAF7212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rot="16200000" flipH="1">
            <a:off x="9032046" y="1395320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C59E4ECF-7C4A-49FB-BA8A-D955AA1CD29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9032047" y="2646362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1DCE939-9A53-4BAC-B5B9-CD43348B9BA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240316" y="3690099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E5E2672-955C-4B1F-BC8F-FD7DD870138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240316" y="4942106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3FB9FD2-3057-4D99-9FE9-F631C2D9BA58}"/>
              </a:ext>
            </a:extLst>
          </p:cNvPr>
          <p:cNvCxnSpPr>
            <a:stCxn id="13" idx="2"/>
            <a:endCxn id="16" idx="2"/>
          </p:cNvCxnSpPr>
          <p:nvPr/>
        </p:nvCxnSpPr>
        <p:spPr>
          <a:xfrm rot="5400000" flipH="1">
            <a:off x="6656768" y="3610565"/>
            <a:ext cx="1253118" cy="3913978"/>
          </a:xfrm>
          <a:prstGeom prst="bentConnector3">
            <a:avLst>
              <a:gd name="adj1" fmla="val -18242"/>
            </a:avLst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CF1BF169-9500-4496-8941-F3F851252AB8}"/>
              </a:ext>
            </a:extLst>
          </p:cNvPr>
          <p:cNvSpPr/>
          <p:nvPr/>
        </p:nvSpPr>
        <p:spPr>
          <a:xfrm>
            <a:off x="10901039" y="423792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034E673-3DF7-407E-97AE-1DC17B2288F4}"/>
              </a:ext>
            </a:extLst>
          </p:cNvPr>
          <p:cNvSpPr/>
          <p:nvPr/>
        </p:nvSpPr>
        <p:spPr>
          <a:xfrm>
            <a:off x="10901039" y="1675316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2DE4408-4B70-44ED-B21C-C589A967D17A}"/>
              </a:ext>
            </a:extLst>
          </p:cNvPr>
          <p:cNvSpPr/>
          <p:nvPr/>
        </p:nvSpPr>
        <p:spPr>
          <a:xfrm>
            <a:off x="10895168" y="292336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A84104C-1640-4572-B1E0-5A332EA15C11}"/>
              </a:ext>
            </a:extLst>
          </p:cNvPr>
          <p:cNvSpPr/>
          <p:nvPr/>
        </p:nvSpPr>
        <p:spPr>
          <a:xfrm>
            <a:off x="10895168" y="41788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04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1FA4816-5ED7-474A-9C66-709EF9FF43AF}"/>
              </a:ext>
            </a:extLst>
          </p:cNvPr>
          <p:cNvSpPr/>
          <p:nvPr/>
        </p:nvSpPr>
        <p:spPr>
          <a:xfrm>
            <a:off x="10901039" y="543085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1657B02-744A-42C9-ACED-6EC2785E8C7F}"/>
              </a:ext>
            </a:extLst>
          </p:cNvPr>
          <p:cNvSpPr/>
          <p:nvPr/>
        </p:nvSpPr>
        <p:spPr>
          <a:xfrm>
            <a:off x="2155147" y="5882634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成熟模型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01A082D9-4664-424C-9880-1137C989B485}"/>
              </a:ext>
            </a:extLst>
          </p:cNvPr>
          <p:cNvCxnSpPr>
            <a:stCxn id="15" idx="2"/>
            <a:endCxn id="65" idx="1"/>
          </p:cNvCxnSpPr>
          <p:nvPr/>
        </p:nvCxnSpPr>
        <p:spPr>
          <a:xfrm rot="16200000" flipH="1">
            <a:off x="1167696" y="5312782"/>
            <a:ext cx="1396959" cy="577944"/>
          </a:xfrm>
          <a:prstGeom prst="bentConnector2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18AEBD79-773C-42AA-9AF4-1FEF180ACD1E}"/>
              </a:ext>
            </a:extLst>
          </p:cNvPr>
          <p:cNvSpPr/>
          <p:nvPr/>
        </p:nvSpPr>
        <p:spPr>
          <a:xfrm>
            <a:off x="4965080" y="3318093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06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35B88F3-4E15-4B5C-9898-1BF4EFB5FF04}"/>
              </a:ext>
            </a:extLst>
          </p:cNvPr>
          <p:cNvSpPr/>
          <p:nvPr/>
        </p:nvSpPr>
        <p:spPr>
          <a:xfrm>
            <a:off x="3019602" y="4199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08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DF5CD689-1689-4A3A-AA16-DC33E8C61A8E}"/>
              </a:ext>
            </a:extLst>
          </p:cNvPr>
          <p:cNvSpPr/>
          <p:nvPr/>
        </p:nvSpPr>
        <p:spPr>
          <a:xfrm>
            <a:off x="1140099" y="329863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07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5B8CDEC-6C6C-4ACC-9CC3-B736C2610932}"/>
              </a:ext>
            </a:extLst>
          </p:cNvPr>
          <p:cNvSpPr/>
          <p:nvPr/>
        </p:nvSpPr>
        <p:spPr>
          <a:xfrm>
            <a:off x="3019601" y="5118389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</a:rPr>
              <a:t>fin.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F5D04E9-A7A7-4059-AE92-99E698DFFB81}"/>
              </a:ext>
            </a:extLst>
          </p:cNvPr>
          <p:cNvSpPr txBox="1"/>
          <p:nvPr/>
        </p:nvSpPr>
        <p:spPr>
          <a:xfrm>
            <a:off x="1108953" y="5894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2EC03CB-97AF-4255-A9D7-3E7FB4D83755}"/>
              </a:ext>
            </a:extLst>
          </p:cNvPr>
          <p:cNvSpPr txBox="1"/>
          <p:nvPr/>
        </p:nvSpPr>
        <p:spPr>
          <a:xfrm>
            <a:off x="945647" y="5210814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满足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82C9D1A-AA4A-4DA4-8EC4-8D59C1DC3524}"/>
              </a:ext>
            </a:extLst>
          </p:cNvPr>
          <p:cNvSpPr txBox="1"/>
          <p:nvPr/>
        </p:nvSpPr>
        <p:spPr>
          <a:xfrm>
            <a:off x="1620198" y="5210813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需求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BC52958-F833-42F3-B7F1-905EE0E8CAD6}"/>
              </a:ext>
            </a:extLst>
          </p:cNvPr>
          <p:cNvCxnSpPr>
            <a:stCxn id="12" idx="1"/>
            <a:endCxn id="16" idx="3"/>
          </p:cNvCxnSpPr>
          <p:nvPr/>
        </p:nvCxnSpPr>
        <p:spPr>
          <a:xfrm flipH="1" flipV="1">
            <a:off x="6550338" y="4523395"/>
            <a:ext cx="1465978" cy="1111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48E3CF5-3ABB-42C2-AE16-C23A90040C32}"/>
              </a:ext>
            </a:extLst>
          </p:cNvPr>
          <p:cNvSpPr txBox="1"/>
          <p:nvPr/>
        </p:nvSpPr>
        <p:spPr>
          <a:xfrm>
            <a:off x="7029830" y="403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筛选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0D43F7A-5A52-4E63-940B-61188AEA51DD}"/>
              </a:ext>
            </a:extLst>
          </p:cNvPr>
          <p:cNvSpPr txBox="1"/>
          <p:nvPr/>
        </p:nvSpPr>
        <p:spPr>
          <a:xfrm>
            <a:off x="675196" y="419947"/>
            <a:ext cx="861774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dirty="0">
                <a:latin typeface="+mj-ea"/>
                <a:ea typeface="+mj-ea"/>
              </a:rPr>
              <a:t>流程概览</a:t>
            </a:r>
          </a:p>
        </p:txBody>
      </p:sp>
    </p:spTree>
    <p:extLst>
      <p:ext uri="{BB962C8B-B14F-4D97-AF65-F5344CB8AC3E}">
        <p14:creationId xmlns:p14="http://schemas.microsoft.com/office/powerpoint/2010/main" val="213601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EBF9D-EBB5-4B79-8967-048631DC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9" y="1875513"/>
            <a:ext cx="6056994" cy="360038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0E5AB89-9B25-4312-99A3-757C2B09A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监视器&#10;&#10;描述已自动生成">
            <a:extLst>
              <a:ext uri="{FF2B5EF4-FFF2-40B4-BE49-F238E27FC236}">
                <a16:creationId xmlns:a16="http://schemas.microsoft.com/office/drawing/2014/main" id="{CBA52A4D-77B7-4C94-9DFF-B9BADE42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49765"/>
            <a:ext cx="5483061" cy="27261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4FB34-CD86-4B30-B7E3-18D1E506B962}"/>
              </a:ext>
            </a:extLst>
          </p:cNvPr>
          <p:cNvSpPr txBox="1"/>
          <p:nvPr/>
        </p:nvSpPr>
        <p:spPr>
          <a:xfrm>
            <a:off x="7954946" y="198939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图片预读的优化</a:t>
            </a:r>
          </a:p>
        </p:txBody>
      </p:sp>
    </p:spTree>
    <p:extLst>
      <p:ext uri="{BB962C8B-B14F-4D97-AF65-F5344CB8AC3E}">
        <p14:creationId xmlns:p14="http://schemas.microsoft.com/office/powerpoint/2010/main" val="368289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有船样本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FFEB66-3EF2-45EE-8312-FB083286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掩码分析</a:t>
            </a:r>
          </a:p>
        </p:txBody>
      </p:sp>
      <p:pic>
        <p:nvPicPr>
          <p:cNvPr id="5" name="图片 4" descr="图片包含 窗户, 大型, 就坐&#10;&#10;描述已自动生成">
            <a:extLst>
              <a:ext uri="{FF2B5EF4-FFF2-40B4-BE49-F238E27FC236}">
                <a16:creationId xmlns:a16="http://schemas.microsoft.com/office/drawing/2014/main" id="{96A8AD78-1AEA-41C6-995D-D9EAD240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对比</a:t>
            </a:r>
          </a:p>
        </p:txBody>
      </p:sp>
      <p:pic>
        <p:nvPicPr>
          <p:cNvPr id="4" name="图片 3" descr="图片包含 窗户, 建筑物, 障子&#10;&#10;描述已自动生成">
            <a:extLst>
              <a:ext uri="{FF2B5EF4-FFF2-40B4-BE49-F238E27FC236}">
                <a16:creationId xmlns:a16="http://schemas.microsoft.com/office/drawing/2014/main" id="{CEBBED50-CEBC-4FEF-A962-898CD34C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无船样本</a:t>
            </a:r>
          </a:p>
        </p:txBody>
      </p:sp>
      <p:pic>
        <p:nvPicPr>
          <p:cNvPr id="5" name="图片 4" descr="图片包含 障子, 建筑物, 窗户&#10;&#10;描述已自动生成">
            <a:extLst>
              <a:ext uri="{FF2B5EF4-FFF2-40B4-BE49-F238E27FC236}">
                <a16:creationId xmlns:a16="http://schemas.microsoft.com/office/drawing/2014/main" id="{506BA6AF-26E4-4253-9E33-2D987210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291791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7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1033</Words>
  <Application>Microsoft Office PowerPoint</Application>
  <PresentationFormat>宽屏</PresentationFormat>
  <Paragraphs>140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等线</vt:lpstr>
      <vt:lpstr>等线 Light</vt:lpstr>
      <vt:lpstr>Arial</vt:lpstr>
      <vt:lpstr>Cambria Math</vt:lpstr>
      <vt:lpstr>Office 主题​​</vt:lpstr>
      <vt:lpstr>卫星图像船舶识别第三个汇报</vt:lpstr>
      <vt:lpstr>目录</vt:lpstr>
      <vt:lpstr>一些工作</vt:lpstr>
      <vt:lpstr>PowerPoint 演示文稿</vt:lpstr>
      <vt:lpstr>探索性数据分析(EDA)</vt:lpstr>
      <vt:lpstr>有船样本</vt:lpstr>
      <vt:lpstr>掩码分析</vt:lpstr>
      <vt:lpstr>对比</vt:lpstr>
      <vt:lpstr>无船样本</vt:lpstr>
      <vt:lpstr>探索性数据分析(EDA)</vt:lpstr>
      <vt:lpstr>探索性数据分析(EDA)</vt:lpstr>
      <vt:lpstr>探索性数据分析(EDA)</vt:lpstr>
      <vt:lpstr>探索性数据分析(EDA)</vt:lpstr>
      <vt:lpstr>一些尝试</vt:lpstr>
      <vt:lpstr>数据处理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一些成果</vt:lpstr>
      <vt:lpstr>算法优化</vt:lpstr>
      <vt:lpstr>参数调优</vt:lpstr>
      <vt:lpstr>PowerPoint 演示文稿</vt:lpstr>
      <vt:lpstr>假阳性问题</vt:lpstr>
      <vt:lpstr>一些总结</vt:lpstr>
      <vt:lpstr>成果展示</vt:lpstr>
      <vt:lpstr>模型的应用</vt:lpstr>
      <vt:lpstr>无人车驾驶</vt:lpstr>
      <vt:lpstr>面部分割</vt:lpstr>
      <vt:lpstr>地理信息系统</vt:lpstr>
      <vt:lpstr>医疗影像分析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卫星图像船舶识别第一次汇报</dc:title>
  <dc:creator>刘坤鑫</dc:creator>
  <cp:lastModifiedBy>刘坤鑫</cp:lastModifiedBy>
  <cp:revision>30</cp:revision>
  <dcterms:created xsi:type="dcterms:W3CDTF">2019-09-05T05:44:32Z</dcterms:created>
  <dcterms:modified xsi:type="dcterms:W3CDTF">2019-09-05T15:14:22Z</dcterms:modified>
</cp:coreProperties>
</file>